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290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312783"/>
            <a:ext cx="7477601" cy="2499598"/>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Pengenalan Whitebox Testing dan Unit Test</a:t>
            </a:r>
            <a:endParaRPr lang="en-US" sz="5249" dirty="0"/>
          </a:p>
        </p:txBody>
      </p:sp>
      <p:sp>
        <p:nvSpPr>
          <p:cNvPr id="6" name="Text 2"/>
          <p:cNvSpPr/>
          <p:nvPr/>
        </p:nvSpPr>
        <p:spPr>
          <a:xfrm>
            <a:off x="6319599" y="4145637"/>
            <a:ext cx="7477601" cy="2132409"/>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Whitebox testing adalah metode pengujian perangkat lunak yang melibatkan pemeriksaan langsung terhadap struktur dan logika program. Unit test adalah salah satu jenis whitebox testing yang berfokus pada pengujian unit terkecil dalam kode program. Dalam Python, kita dapat menggunakan framework seperti Pytest atau UnitTest untuk mengimplementasikan unit test.</a:t>
            </a:r>
            <a:endParaRPr lang="en-US" sz="1750" dirty="0"/>
          </a:p>
        </p:txBody>
      </p:sp>
      <p:sp>
        <p:nvSpPr>
          <p:cNvPr id="7" name="Shape 3"/>
          <p:cNvSpPr/>
          <p:nvPr/>
        </p:nvSpPr>
        <p:spPr>
          <a:xfrm>
            <a:off x="6319599" y="6544628"/>
            <a:ext cx="355402" cy="355402"/>
          </a:xfrm>
          <a:prstGeom prst="roundRect">
            <a:avLst>
              <a:gd name="adj" fmla="val 25726039"/>
            </a:avLst>
          </a:prstGeom>
          <a:noFill/>
          <a:ln w="7620">
            <a:solidFill>
              <a:srgbClr val="FFFFFF"/>
            </a:solidFill>
            <a:prstDash val="solid"/>
          </a:ln>
        </p:spPr>
      </p:sp>
      <p:sp>
        <p:nvSpPr>
          <p:cNvPr id="9" name="Text 4"/>
          <p:cNvSpPr/>
          <p:nvPr/>
        </p:nvSpPr>
        <p:spPr>
          <a:xfrm>
            <a:off x="6786085" y="6527959"/>
            <a:ext cx="3210321" cy="388858"/>
          </a:xfrm>
          <a:prstGeom prst="rect">
            <a:avLst/>
          </a:prstGeom>
          <a:noFill/>
          <a:ln/>
        </p:spPr>
        <p:txBody>
          <a:bodyPr wrap="none" rtlCol="0" anchor="t"/>
          <a:lstStyle/>
          <a:p>
            <a:pPr marL="0" indent="0" algn="l">
              <a:lnSpc>
                <a:spcPts val="3062"/>
              </a:lnSpc>
              <a:buNone/>
            </a:pPr>
            <a:r>
              <a:rPr lang="en-US" sz="2187" b="1" dirty="0" err="1" smtClean="0">
                <a:solidFill>
                  <a:srgbClr val="DCD7E5"/>
                </a:solidFill>
                <a:latin typeface="Heebo" pitchFamily="34" charset="0"/>
                <a:ea typeface="Heebo" pitchFamily="34" charset="-122"/>
                <a:cs typeface="Heebo" pitchFamily="34" charset="-120"/>
              </a:rPr>
              <a:t>Nama</a:t>
            </a:r>
            <a:r>
              <a:rPr lang="en-US" sz="2187" b="1" dirty="0" smtClean="0">
                <a:solidFill>
                  <a:srgbClr val="DCD7E5"/>
                </a:solidFill>
                <a:latin typeface="Heebo" pitchFamily="34" charset="0"/>
                <a:ea typeface="Heebo" pitchFamily="34" charset="-122"/>
                <a:cs typeface="Heebo" pitchFamily="34" charset="-120"/>
              </a:rPr>
              <a:t>:</a:t>
            </a:r>
            <a:r>
              <a:rPr lang="en-US" sz="2187" b="1" dirty="0" smtClean="0">
                <a:solidFill>
                  <a:srgbClr val="DCD7E5"/>
                </a:solidFill>
                <a:latin typeface="Heebo" pitchFamily="34" charset="0"/>
                <a:ea typeface="Heebo" pitchFamily="34" charset="-122"/>
                <a:cs typeface="Heebo" pitchFamily="34" charset="-120"/>
              </a:rPr>
              <a:t> </a:t>
            </a:r>
            <a:r>
              <a:rPr lang="en-US" sz="2187" b="1" dirty="0" err="1" smtClean="0">
                <a:solidFill>
                  <a:srgbClr val="DCD7E5"/>
                </a:solidFill>
                <a:latin typeface="Heebo" pitchFamily="34" charset="0"/>
                <a:ea typeface="Heebo" pitchFamily="34" charset="-122"/>
                <a:cs typeface="Heebo" pitchFamily="34" charset="-120"/>
              </a:rPr>
              <a:t>Andini</a:t>
            </a:r>
            <a:r>
              <a:rPr lang="en-US" sz="2187" b="1" dirty="0" smtClean="0">
                <a:solidFill>
                  <a:srgbClr val="DCD7E5"/>
                </a:solidFill>
                <a:latin typeface="Heebo" pitchFamily="34" charset="0"/>
                <a:ea typeface="Heebo" pitchFamily="34" charset="-122"/>
                <a:cs typeface="Heebo" pitchFamily="34" charset="-120"/>
              </a:rPr>
              <a:t> </a:t>
            </a:r>
            <a:r>
              <a:rPr lang="en-US" sz="2187" b="1" dirty="0" err="1" smtClean="0">
                <a:solidFill>
                  <a:srgbClr val="DCD7E5"/>
                </a:solidFill>
                <a:latin typeface="Heebo" pitchFamily="34" charset="0"/>
                <a:ea typeface="Heebo" pitchFamily="34" charset="-122"/>
                <a:cs typeface="Heebo" pitchFamily="34" charset="-120"/>
              </a:rPr>
              <a:t>Gustiani</a:t>
            </a:r>
            <a:endParaRPr lang="en-US" sz="2187" b="1" dirty="0" smtClean="0">
              <a:solidFill>
                <a:srgbClr val="DCD7E5"/>
              </a:solidFill>
              <a:latin typeface="Heebo" pitchFamily="34" charset="0"/>
              <a:ea typeface="Heebo" pitchFamily="34" charset="-122"/>
              <a:cs typeface="Heebo" pitchFamily="34" charset="-120"/>
            </a:endParaRPr>
          </a:p>
          <a:p>
            <a:pPr marL="0" indent="0" algn="l">
              <a:lnSpc>
                <a:spcPts val="3062"/>
              </a:lnSpc>
              <a:buNone/>
            </a:pPr>
            <a:r>
              <a:rPr lang="en-US" sz="2187" b="1" dirty="0" err="1" smtClean="0">
                <a:solidFill>
                  <a:srgbClr val="DCD7E5"/>
                </a:solidFill>
                <a:latin typeface="Heebo" pitchFamily="34" charset="0"/>
                <a:ea typeface="Heebo" pitchFamily="34" charset="-122"/>
              </a:rPr>
              <a:t>Nim</a:t>
            </a:r>
            <a:r>
              <a:rPr lang="en-US" sz="2187" b="1" dirty="0" smtClean="0">
                <a:solidFill>
                  <a:srgbClr val="DCD7E5"/>
                </a:solidFill>
                <a:latin typeface="Heebo" pitchFamily="34" charset="0"/>
                <a:ea typeface="Heebo" pitchFamily="34" charset="-122"/>
              </a:rPr>
              <a:t>: 201011401415</a:t>
            </a: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750570"/>
            <a:ext cx="840486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Pengenalan Whitebox Testing</a:t>
            </a:r>
            <a:endParaRPr lang="en-US" sz="4374" dirty="0"/>
          </a:p>
        </p:txBody>
      </p:sp>
      <p:sp>
        <p:nvSpPr>
          <p:cNvPr id="6" name="Shape 2"/>
          <p:cNvSpPr/>
          <p:nvPr/>
        </p:nvSpPr>
        <p:spPr>
          <a:xfrm>
            <a:off x="4490799" y="1778198"/>
            <a:ext cx="9306401" cy="1752124"/>
          </a:xfrm>
          <a:prstGeom prst="roundRect">
            <a:avLst>
              <a:gd name="adj" fmla="val 5707"/>
            </a:avLst>
          </a:prstGeom>
          <a:solidFill>
            <a:srgbClr val="3C136D"/>
          </a:solidFill>
          <a:ln w="13811">
            <a:solidFill>
              <a:srgbClr val="481782"/>
            </a:solidFill>
            <a:prstDash val="solid"/>
          </a:ln>
        </p:spPr>
      </p:sp>
      <p:sp>
        <p:nvSpPr>
          <p:cNvPr id="7" name="Text 3"/>
          <p:cNvSpPr/>
          <p:nvPr/>
        </p:nvSpPr>
        <p:spPr>
          <a:xfrm>
            <a:off x="4726781" y="2014180"/>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Definisi</a:t>
            </a:r>
            <a:endParaRPr lang="en-US" sz="2187" dirty="0"/>
          </a:p>
        </p:txBody>
      </p:sp>
      <p:sp>
        <p:nvSpPr>
          <p:cNvPr id="8" name="Text 4"/>
          <p:cNvSpPr/>
          <p:nvPr/>
        </p:nvSpPr>
        <p:spPr>
          <a:xfrm>
            <a:off x="4726781" y="2583537"/>
            <a:ext cx="883443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Whitebox testing adalah metode pengujian perangkat lunak yang melibatkan pemeriksaan langsung terhadap struktur dan logika program.</a:t>
            </a:r>
            <a:endParaRPr lang="en-US" sz="1750" dirty="0"/>
          </a:p>
        </p:txBody>
      </p:sp>
      <p:sp>
        <p:nvSpPr>
          <p:cNvPr id="9" name="Shape 5"/>
          <p:cNvSpPr/>
          <p:nvPr/>
        </p:nvSpPr>
        <p:spPr>
          <a:xfrm>
            <a:off x="4490799" y="3752493"/>
            <a:ext cx="9306401" cy="1752124"/>
          </a:xfrm>
          <a:prstGeom prst="roundRect">
            <a:avLst>
              <a:gd name="adj" fmla="val 5707"/>
            </a:avLst>
          </a:prstGeom>
          <a:solidFill>
            <a:srgbClr val="3C136D"/>
          </a:solidFill>
          <a:ln w="13811">
            <a:solidFill>
              <a:srgbClr val="481782"/>
            </a:solidFill>
            <a:prstDash val="solid"/>
          </a:ln>
        </p:spPr>
      </p:sp>
      <p:sp>
        <p:nvSpPr>
          <p:cNvPr id="10" name="Text 6"/>
          <p:cNvSpPr/>
          <p:nvPr/>
        </p:nvSpPr>
        <p:spPr>
          <a:xfrm>
            <a:off x="4726781" y="3988475"/>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Tujuan</a:t>
            </a:r>
            <a:endParaRPr lang="en-US" sz="2187" dirty="0"/>
          </a:p>
        </p:txBody>
      </p:sp>
      <p:sp>
        <p:nvSpPr>
          <p:cNvPr id="11" name="Text 7"/>
          <p:cNvSpPr/>
          <p:nvPr/>
        </p:nvSpPr>
        <p:spPr>
          <a:xfrm>
            <a:off x="4726781" y="4557832"/>
            <a:ext cx="883443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Tujuan whitebox testing adalah untuk memastikan bahwa kode program berfungsi dengan benar dan memenuhi spesifikasi yang telah ditentukan.</a:t>
            </a:r>
            <a:endParaRPr lang="en-US" sz="1750" dirty="0"/>
          </a:p>
        </p:txBody>
      </p:sp>
      <p:sp>
        <p:nvSpPr>
          <p:cNvPr id="12" name="Shape 8"/>
          <p:cNvSpPr/>
          <p:nvPr/>
        </p:nvSpPr>
        <p:spPr>
          <a:xfrm>
            <a:off x="4490799" y="5726787"/>
            <a:ext cx="9306401" cy="1752124"/>
          </a:xfrm>
          <a:prstGeom prst="roundRect">
            <a:avLst>
              <a:gd name="adj" fmla="val 5707"/>
            </a:avLst>
          </a:prstGeom>
          <a:solidFill>
            <a:srgbClr val="3C136D"/>
          </a:solidFill>
          <a:ln w="13811">
            <a:solidFill>
              <a:srgbClr val="481782"/>
            </a:solidFill>
            <a:prstDash val="solid"/>
          </a:ln>
        </p:spPr>
      </p:sp>
      <p:sp>
        <p:nvSpPr>
          <p:cNvPr id="13" name="Text 9"/>
          <p:cNvSpPr/>
          <p:nvPr/>
        </p:nvSpPr>
        <p:spPr>
          <a:xfrm>
            <a:off x="4726781" y="5962769"/>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Metode</a:t>
            </a:r>
            <a:endParaRPr lang="en-US" sz="2187" dirty="0"/>
          </a:p>
        </p:txBody>
      </p:sp>
      <p:sp>
        <p:nvSpPr>
          <p:cNvPr id="14" name="Text 10"/>
          <p:cNvSpPr/>
          <p:nvPr/>
        </p:nvSpPr>
        <p:spPr>
          <a:xfrm>
            <a:off x="4726781" y="6532126"/>
            <a:ext cx="883443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Pada whitebox testing, pengujian dilakukan dengan memeriksa aliran program, menguji kondisi, dan memastikan setiap cabang kode telah dieksekusi.</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083707"/>
            <a:ext cx="56540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Penjelasan Unit Test</a:t>
            </a:r>
            <a:endParaRPr lang="en-US" sz="4374" dirty="0"/>
          </a:p>
        </p:txBody>
      </p:sp>
      <p:sp>
        <p:nvSpPr>
          <p:cNvPr id="6" name="Shape 2"/>
          <p:cNvSpPr/>
          <p:nvPr/>
        </p:nvSpPr>
        <p:spPr>
          <a:xfrm>
            <a:off x="833199" y="2284928"/>
            <a:ext cx="499943" cy="499943"/>
          </a:xfrm>
          <a:prstGeom prst="roundRect">
            <a:avLst>
              <a:gd name="adj" fmla="val 20000"/>
            </a:avLst>
          </a:prstGeom>
          <a:solidFill>
            <a:srgbClr val="3C136D"/>
          </a:solidFill>
          <a:ln w="13811">
            <a:solidFill>
              <a:srgbClr val="481782"/>
            </a:solidFill>
            <a:prstDash val="solid"/>
          </a:ln>
        </p:spPr>
      </p:sp>
      <p:sp>
        <p:nvSpPr>
          <p:cNvPr id="7" name="Text 3"/>
          <p:cNvSpPr/>
          <p:nvPr/>
        </p:nvSpPr>
        <p:spPr>
          <a:xfrm>
            <a:off x="1022152" y="2326600"/>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1555313" y="2361248"/>
            <a:ext cx="247650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Apa itu Unit Test?</a:t>
            </a:r>
            <a:endParaRPr lang="en-US" sz="2187" dirty="0"/>
          </a:p>
        </p:txBody>
      </p:sp>
      <p:sp>
        <p:nvSpPr>
          <p:cNvPr id="9" name="Text 5"/>
          <p:cNvSpPr/>
          <p:nvPr/>
        </p:nvSpPr>
        <p:spPr>
          <a:xfrm>
            <a:off x="1555313" y="2930604"/>
            <a:ext cx="85842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Unit test adalah salah satu jenis whitebox testing yang berfokus pada pengujian unit terkecil dalam kode program, seperti fungsi atau metode.</a:t>
            </a:r>
            <a:endParaRPr lang="en-US" sz="1750" dirty="0"/>
          </a:p>
        </p:txBody>
      </p:sp>
      <p:sp>
        <p:nvSpPr>
          <p:cNvPr id="10" name="Shape 6"/>
          <p:cNvSpPr/>
          <p:nvPr/>
        </p:nvSpPr>
        <p:spPr>
          <a:xfrm>
            <a:off x="833199" y="4037171"/>
            <a:ext cx="499943" cy="499943"/>
          </a:xfrm>
          <a:prstGeom prst="roundRect">
            <a:avLst>
              <a:gd name="adj" fmla="val 20000"/>
            </a:avLst>
          </a:prstGeom>
          <a:solidFill>
            <a:srgbClr val="3C136D"/>
          </a:solidFill>
          <a:ln w="13811">
            <a:solidFill>
              <a:srgbClr val="481782"/>
            </a:solidFill>
            <a:prstDash val="solid"/>
          </a:ln>
        </p:spPr>
      </p:sp>
      <p:sp>
        <p:nvSpPr>
          <p:cNvPr id="11" name="Text 7"/>
          <p:cNvSpPr/>
          <p:nvPr/>
        </p:nvSpPr>
        <p:spPr>
          <a:xfrm>
            <a:off x="987862" y="4078843"/>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1555313" y="4113490"/>
            <a:ext cx="248412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Manfaat Unit Test</a:t>
            </a:r>
            <a:endParaRPr lang="en-US" sz="2187" dirty="0"/>
          </a:p>
        </p:txBody>
      </p:sp>
      <p:sp>
        <p:nvSpPr>
          <p:cNvPr id="13" name="Text 9"/>
          <p:cNvSpPr/>
          <p:nvPr/>
        </p:nvSpPr>
        <p:spPr>
          <a:xfrm>
            <a:off x="1555313" y="4682847"/>
            <a:ext cx="85842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Dengan melakukan unit test, kita dapat memvalidasi bahwa setiap unit kode berjalan dengan benar dan mencegah adanya bug atau kesalahan.</a:t>
            </a:r>
            <a:endParaRPr lang="en-US" sz="1750" dirty="0"/>
          </a:p>
        </p:txBody>
      </p:sp>
      <p:sp>
        <p:nvSpPr>
          <p:cNvPr id="14" name="Shape 10"/>
          <p:cNvSpPr/>
          <p:nvPr/>
        </p:nvSpPr>
        <p:spPr>
          <a:xfrm>
            <a:off x="833199" y="5789414"/>
            <a:ext cx="499943" cy="499943"/>
          </a:xfrm>
          <a:prstGeom prst="roundRect">
            <a:avLst>
              <a:gd name="adj" fmla="val 20000"/>
            </a:avLst>
          </a:prstGeom>
          <a:solidFill>
            <a:srgbClr val="3C136D"/>
          </a:solidFill>
          <a:ln w="13811">
            <a:solidFill>
              <a:srgbClr val="481782"/>
            </a:solidFill>
            <a:prstDash val="solid"/>
          </a:ln>
        </p:spPr>
      </p:sp>
      <p:sp>
        <p:nvSpPr>
          <p:cNvPr id="15" name="Text 11"/>
          <p:cNvSpPr/>
          <p:nvPr/>
        </p:nvSpPr>
        <p:spPr>
          <a:xfrm>
            <a:off x="987862" y="5831086"/>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6" name="Text 12"/>
          <p:cNvSpPr/>
          <p:nvPr/>
        </p:nvSpPr>
        <p:spPr>
          <a:xfrm>
            <a:off x="1555313" y="5865733"/>
            <a:ext cx="383286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Framework untuk Unit Test</a:t>
            </a:r>
            <a:endParaRPr lang="en-US" sz="2187" dirty="0"/>
          </a:p>
        </p:txBody>
      </p:sp>
      <p:sp>
        <p:nvSpPr>
          <p:cNvPr id="17" name="Text 13"/>
          <p:cNvSpPr/>
          <p:nvPr/>
        </p:nvSpPr>
        <p:spPr>
          <a:xfrm>
            <a:off x="1555313" y="6435090"/>
            <a:ext cx="8584287"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Untuk mengimplementasikan unit test dalam Python, kita bisa menggunakan framework seperti Pytest atau UnitTest.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934"/>
          </a:xfrm>
          <a:prstGeom prst="rect">
            <a:avLst/>
          </a:prstGeom>
          <a:solidFill>
            <a:srgbClr val="0D0A2C">
              <a:alpha val="75000"/>
            </a:srgbClr>
          </a:solidFill>
          <a:ln w="13097">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32934"/>
          </a:xfrm>
          <a:prstGeom prst="rect">
            <a:avLst/>
          </a:prstGeom>
        </p:spPr>
      </p:pic>
      <p:sp>
        <p:nvSpPr>
          <p:cNvPr id="5" name="Text 1"/>
          <p:cNvSpPr/>
          <p:nvPr/>
        </p:nvSpPr>
        <p:spPr>
          <a:xfrm>
            <a:off x="4444127" y="576858"/>
            <a:ext cx="9399746" cy="1311116"/>
          </a:xfrm>
          <a:prstGeom prst="rect">
            <a:avLst/>
          </a:prstGeom>
          <a:noFill/>
          <a:ln/>
        </p:spPr>
        <p:txBody>
          <a:bodyPr wrap="square" rtlCol="0" anchor="t"/>
          <a:lstStyle/>
          <a:p>
            <a:pPr marL="0" indent="0">
              <a:lnSpc>
                <a:spcPts val="5162"/>
              </a:lnSpc>
              <a:buNone/>
            </a:pPr>
            <a:r>
              <a:rPr lang="en-US" sz="4129" dirty="0">
                <a:solidFill>
                  <a:srgbClr val="F2F0F4"/>
                </a:solidFill>
                <a:latin typeface="Montserrat" pitchFamily="34" charset="0"/>
                <a:ea typeface="Montserrat" pitchFamily="34" charset="-122"/>
                <a:cs typeface="Montserrat" pitchFamily="34" charset="-120"/>
              </a:rPr>
              <a:t>Implementasi Whitebox Testing dalam Python</a:t>
            </a:r>
            <a:endParaRPr lang="en-US" sz="4129" dirty="0"/>
          </a:p>
        </p:txBody>
      </p:sp>
      <p:sp>
        <p:nvSpPr>
          <p:cNvPr id="6" name="Shape 2"/>
          <p:cNvSpPr/>
          <p:nvPr/>
        </p:nvSpPr>
        <p:spPr>
          <a:xfrm>
            <a:off x="4737735" y="2202537"/>
            <a:ext cx="41910" cy="5453539"/>
          </a:xfrm>
          <a:prstGeom prst="rect">
            <a:avLst/>
          </a:prstGeom>
          <a:solidFill>
            <a:srgbClr val="481782"/>
          </a:solidFill>
          <a:ln/>
        </p:spPr>
      </p:sp>
      <p:sp>
        <p:nvSpPr>
          <p:cNvPr id="7" name="Shape 3"/>
          <p:cNvSpPr/>
          <p:nvPr/>
        </p:nvSpPr>
        <p:spPr>
          <a:xfrm>
            <a:off x="4994672" y="2581394"/>
            <a:ext cx="734139" cy="41910"/>
          </a:xfrm>
          <a:prstGeom prst="rect">
            <a:avLst/>
          </a:prstGeom>
          <a:solidFill>
            <a:srgbClr val="481782"/>
          </a:solidFill>
          <a:ln/>
        </p:spPr>
      </p:sp>
      <p:sp>
        <p:nvSpPr>
          <p:cNvPr id="8" name="Shape 4"/>
          <p:cNvSpPr/>
          <p:nvPr/>
        </p:nvSpPr>
        <p:spPr>
          <a:xfrm>
            <a:off x="4522708" y="2366367"/>
            <a:ext cx="471964" cy="471964"/>
          </a:xfrm>
          <a:prstGeom prst="roundRect">
            <a:avLst>
              <a:gd name="adj" fmla="val 20001"/>
            </a:avLst>
          </a:prstGeom>
          <a:solidFill>
            <a:srgbClr val="3C136D"/>
          </a:solidFill>
          <a:ln w="13097">
            <a:solidFill>
              <a:srgbClr val="481782"/>
            </a:solidFill>
            <a:prstDash val="solid"/>
          </a:ln>
        </p:spPr>
      </p:sp>
      <p:sp>
        <p:nvSpPr>
          <p:cNvPr id="9" name="Text 5"/>
          <p:cNvSpPr/>
          <p:nvPr/>
        </p:nvSpPr>
        <p:spPr>
          <a:xfrm>
            <a:off x="4701540" y="2405658"/>
            <a:ext cx="114300" cy="393263"/>
          </a:xfrm>
          <a:prstGeom prst="rect">
            <a:avLst/>
          </a:prstGeom>
          <a:noFill/>
          <a:ln/>
        </p:spPr>
        <p:txBody>
          <a:bodyPr wrap="none" rtlCol="0" anchor="t"/>
          <a:lstStyle/>
          <a:p>
            <a:pPr marL="0" indent="0" algn="ctr">
              <a:lnSpc>
                <a:spcPts val="3097"/>
              </a:lnSpc>
              <a:buNone/>
            </a:pPr>
            <a:r>
              <a:rPr lang="en-US" sz="2478" dirty="0">
                <a:solidFill>
                  <a:srgbClr val="DCD7E5"/>
                </a:solidFill>
                <a:latin typeface="Montserrat" pitchFamily="34" charset="0"/>
                <a:ea typeface="Montserrat" pitchFamily="34" charset="-122"/>
                <a:cs typeface="Montserrat" pitchFamily="34" charset="-120"/>
              </a:rPr>
              <a:t>1</a:t>
            </a:r>
            <a:endParaRPr lang="en-US" sz="2478" dirty="0"/>
          </a:p>
        </p:txBody>
      </p:sp>
      <p:sp>
        <p:nvSpPr>
          <p:cNvPr id="10" name="Text 6"/>
          <p:cNvSpPr/>
          <p:nvPr/>
        </p:nvSpPr>
        <p:spPr>
          <a:xfrm>
            <a:off x="5912406" y="2412206"/>
            <a:ext cx="3482340" cy="327660"/>
          </a:xfrm>
          <a:prstGeom prst="rect">
            <a:avLst/>
          </a:prstGeom>
          <a:noFill/>
          <a:ln/>
        </p:spPr>
        <p:txBody>
          <a:bodyPr wrap="none" rtlCol="0" anchor="t"/>
          <a:lstStyle/>
          <a:p>
            <a:pPr marL="0" indent="0" algn="l">
              <a:lnSpc>
                <a:spcPts val="2581"/>
              </a:lnSpc>
              <a:buNone/>
            </a:pPr>
            <a:r>
              <a:rPr lang="en-US" sz="2065" dirty="0">
                <a:solidFill>
                  <a:srgbClr val="DCD7E5"/>
                </a:solidFill>
                <a:latin typeface="Montserrat" pitchFamily="34" charset="0"/>
                <a:ea typeface="Montserrat" pitchFamily="34" charset="-122"/>
                <a:cs typeface="Montserrat" pitchFamily="34" charset="-120"/>
              </a:rPr>
              <a:t>Step 1: Membuat Test Case</a:t>
            </a:r>
            <a:endParaRPr lang="en-US" sz="2065" dirty="0"/>
          </a:p>
        </p:txBody>
      </p:sp>
      <p:sp>
        <p:nvSpPr>
          <p:cNvPr id="11" name="Text 7"/>
          <p:cNvSpPr/>
          <p:nvPr/>
        </p:nvSpPr>
        <p:spPr>
          <a:xfrm>
            <a:off x="5912406" y="2949535"/>
            <a:ext cx="7931468" cy="671274"/>
          </a:xfrm>
          <a:prstGeom prst="rect">
            <a:avLst/>
          </a:prstGeom>
          <a:noFill/>
          <a:ln/>
        </p:spPr>
        <p:txBody>
          <a:bodyPr wrap="square" rtlCol="0" anchor="t"/>
          <a:lstStyle/>
          <a:p>
            <a:pPr marL="0" indent="0" algn="l">
              <a:lnSpc>
                <a:spcPts val="2643"/>
              </a:lnSpc>
              <a:buNone/>
            </a:pPr>
            <a:r>
              <a:rPr lang="en-US" sz="1652" dirty="0">
                <a:solidFill>
                  <a:srgbClr val="DCD7E5"/>
                </a:solidFill>
                <a:latin typeface="Heebo" pitchFamily="34" charset="0"/>
                <a:ea typeface="Heebo" pitchFamily="34" charset="-122"/>
                <a:cs typeface="Heebo" pitchFamily="34" charset="-120"/>
              </a:rPr>
              <a:t>Definition dari tes yang akan dijalankan untuk mengecek perilaku unit terkecil dalam kode.</a:t>
            </a:r>
            <a:endParaRPr lang="en-US" sz="1652" dirty="0"/>
          </a:p>
        </p:txBody>
      </p:sp>
      <p:sp>
        <p:nvSpPr>
          <p:cNvPr id="12" name="Shape 8"/>
          <p:cNvSpPr/>
          <p:nvPr/>
        </p:nvSpPr>
        <p:spPr>
          <a:xfrm>
            <a:off x="4994672" y="4469130"/>
            <a:ext cx="734139" cy="41910"/>
          </a:xfrm>
          <a:prstGeom prst="rect">
            <a:avLst/>
          </a:prstGeom>
          <a:solidFill>
            <a:srgbClr val="481782"/>
          </a:solidFill>
          <a:ln/>
        </p:spPr>
      </p:sp>
      <p:sp>
        <p:nvSpPr>
          <p:cNvPr id="13" name="Shape 9"/>
          <p:cNvSpPr/>
          <p:nvPr/>
        </p:nvSpPr>
        <p:spPr>
          <a:xfrm>
            <a:off x="4522708" y="4254103"/>
            <a:ext cx="471964" cy="471964"/>
          </a:xfrm>
          <a:prstGeom prst="roundRect">
            <a:avLst>
              <a:gd name="adj" fmla="val 20001"/>
            </a:avLst>
          </a:prstGeom>
          <a:solidFill>
            <a:srgbClr val="3C136D"/>
          </a:solidFill>
          <a:ln w="13097">
            <a:solidFill>
              <a:srgbClr val="481782"/>
            </a:solidFill>
            <a:prstDash val="solid"/>
          </a:ln>
        </p:spPr>
      </p:sp>
      <p:sp>
        <p:nvSpPr>
          <p:cNvPr id="14" name="Text 10"/>
          <p:cNvSpPr/>
          <p:nvPr/>
        </p:nvSpPr>
        <p:spPr>
          <a:xfrm>
            <a:off x="4671060" y="4293394"/>
            <a:ext cx="175260" cy="393263"/>
          </a:xfrm>
          <a:prstGeom prst="rect">
            <a:avLst/>
          </a:prstGeom>
          <a:noFill/>
          <a:ln/>
        </p:spPr>
        <p:txBody>
          <a:bodyPr wrap="none" rtlCol="0" anchor="t"/>
          <a:lstStyle/>
          <a:p>
            <a:pPr marL="0" indent="0" algn="ctr">
              <a:lnSpc>
                <a:spcPts val="3097"/>
              </a:lnSpc>
              <a:buNone/>
            </a:pPr>
            <a:r>
              <a:rPr lang="en-US" sz="2478" dirty="0">
                <a:solidFill>
                  <a:srgbClr val="DCD7E5"/>
                </a:solidFill>
                <a:latin typeface="Montserrat" pitchFamily="34" charset="0"/>
                <a:ea typeface="Montserrat" pitchFamily="34" charset="-122"/>
                <a:cs typeface="Montserrat" pitchFamily="34" charset="-120"/>
              </a:rPr>
              <a:t>2</a:t>
            </a:r>
            <a:endParaRPr lang="en-US" sz="2478" dirty="0"/>
          </a:p>
        </p:txBody>
      </p:sp>
      <p:sp>
        <p:nvSpPr>
          <p:cNvPr id="15" name="Text 11"/>
          <p:cNvSpPr/>
          <p:nvPr/>
        </p:nvSpPr>
        <p:spPr>
          <a:xfrm>
            <a:off x="5912406" y="4299942"/>
            <a:ext cx="3337560" cy="327660"/>
          </a:xfrm>
          <a:prstGeom prst="rect">
            <a:avLst/>
          </a:prstGeom>
          <a:noFill/>
          <a:ln/>
        </p:spPr>
        <p:txBody>
          <a:bodyPr wrap="none" rtlCol="0" anchor="t"/>
          <a:lstStyle/>
          <a:p>
            <a:pPr marL="0" indent="0" algn="l">
              <a:lnSpc>
                <a:spcPts val="2581"/>
              </a:lnSpc>
              <a:buNone/>
            </a:pPr>
            <a:r>
              <a:rPr lang="en-US" sz="2065" dirty="0">
                <a:solidFill>
                  <a:srgbClr val="DCD7E5"/>
                </a:solidFill>
                <a:latin typeface="Montserrat" pitchFamily="34" charset="0"/>
                <a:ea typeface="Montserrat" pitchFamily="34" charset="-122"/>
                <a:cs typeface="Montserrat" pitchFamily="34" charset="-120"/>
              </a:rPr>
              <a:t>Step 2: Menulis Kode Unit</a:t>
            </a:r>
            <a:endParaRPr lang="en-US" sz="2065" dirty="0"/>
          </a:p>
        </p:txBody>
      </p:sp>
      <p:sp>
        <p:nvSpPr>
          <p:cNvPr id="16" name="Text 12"/>
          <p:cNvSpPr/>
          <p:nvPr/>
        </p:nvSpPr>
        <p:spPr>
          <a:xfrm>
            <a:off x="5912406" y="4837271"/>
            <a:ext cx="7931468" cy="671274"/>
          </a:xfrm>
          <a:prstGeom prst="rect">
            <a:avLst/>
          </a:prstGeom>
          <a:noFill/>
          <a:ln/>
        </p:spPr>
        <p:txBody>
          <a:bodyPr wrap="square" rtlCol="0" anchor="t"/>
          <a:lstStyle/>
          <a:p>
            <a:pPr marL="0" indent="0" algn="l">
              <a:lnSpc>
                <a:spcPts val="2643"/>
              </a:lnSpc>
              <a:buNone/>
            </a:pPr>
            <a:r>
              <a:rPr lang="en-US" sz="1652" dirty="0">
                <a:solidFill>
                  <a:srgbClr val="DCD7E5"/>
                </a:solidFill>
                <a:latin typeface="Heebo" pitchFamily="34" charset="0"/>
                <a:ea typeface="Heebo" pitchFamily="34" charset="-122"/>
                <a:cs typeface="Heebo" pitchFamily="34" charset="-120"/>
              </a:rPr>
              <a:t>Menulis kode unit dalam Python yang akan diuji menggunakan test case yang telah dibuat.</a:t>
            </a:r>
            <a:endParaRPr lang="en-US" sz="1652" dirty="0"/>
          </a:p>
        </p:txBody>
      </p:sp>
      <p:sp>
        <p:nvSpPr>
          <p:cNvPr id="17" name="Shape 13"/>
          <p:cNvSpPr/>
          <p:nvPr/>
        </p:nvSpPr>
        <p:spPr>
          <a:xfrm>
            <a:off x="4994672" y="6356866"/>
            <a:ext cx="734139" cy="41910"/>
          </a:xfrm>
          <a:prstGeom prst="rect">
            <a:avLst/>
          </a:prstGeom>
          <a:solidFill>
            <a:srgbClr val="481782"/>
          </a:solidFill>
          <a:ln/>
        </p:spPr>
      </p:sp>
      <p:sp>
        <p:nvSpPr>
          <p:cNvPr id="18" name="Shape 14"/>
          <p:cNvSpPr/>
          <p:nvPr/>
        </p:nvSpPr>
        <p:spPr>
          <a:xfrm>
            <a:off x="4522708" y="6141839"/>
            <a:ext cx="471964" cy="471964"/>
          </a:xfrm>
          <a:prstGeom prst="roundRect">
            <a:avLst>
              <a:gd name="adj" fmla="val 20001"/>
            </a:avLst>
          </a:prstGeom>
          <a:solidFill>
            <a:srgbClr val="3C136D"/>
          </a:solidFill>
          <a:ln w="13097">
            <a:solidFill>
              <a:srgbClr val="481782"/>
            </a:solidFill>
            <a:prstDash val="solid"/>
          </a:ln>
        </p:spPr>
      </p:sp>
      <p:sp>
        <p:nvSpPr>
          <p:cNvPr id="19" name="Text 15"/>
          <p:cNvSpPr/>
          <p:nvPr/>
        </p:nvSpPr>
        <p:spPr>
          <a:xfrm>
            <a:off x="4671060" y="6181130"/>
            <a:ext cx="175260" cy="393263"/>
          </a:xfrm>
          <a:prstGeom prst="rect">
            <a:avLst/>
          </a:prstGeom>
          <a:noFill/>
          <a:ln/>
        </p:spPr>
        <p:txBody>
          <a:bodyPr wrap="none" rtlCol="0" anchor="t"/>
          <a:lstStyle/>
          <a:p>
            <a:pPr marL="0" indent="0" algn="ctr">
              <a:lnSpc>
                <a:spcPts val="3097"/>
              </a:lnSpc>
              <a:buNone/>
            </a:pPr>
            <a:r>
              <a:rPr lang="en-US" sz="2478" dirty="0">
                <a:solidFill>
                  <a:srgbClr val="DCD7E5"/>
                </a:solidFill>
                <a:latin typeface="Montserrat" pitchFamily="34" charset="0"/>
                <a:ea typeface="Montserrat" pitchFamily="34" charset="-122"/>
                <a:cs typeface="Montserrat" pitchFamily="34" charset="-120"/>
              </a:rPr>
              <a:t>3</a:t>
            </a:r>
            <a:endParaRPr lang="en-US" sz="2478" dirty="0"/>
          </a:p>
        </p:txBody>
      </p:sp>
      <p:sp>
        <p:nvSpPr>
          <p:cNvPr id="20" name="Text 16"/>
          <p:cNvSpPr/>
          <p:nvPr/>
        </p:nvSpPr>
        <p:spPr>
          <a:xfrm>
            <a:off x="5912406" y="6187678"/>
            <a:ext cx="3223260" cy="327660"/>
          </a:xfrm>
          <a:prstGeom prst="rect">
            <a:avLst/>
          </a:prstGeom>
          <a:noFill/>
          <a:ln/>
        </p:spPr>
        <p:txBody>
          <a:bodyPr wrap="none" rtlCol="0" anchor="t"/>
          <a:lstStyle/>
          <a:p>
            <a:pPr marL="0" indent="0" algn="l">
              <a:lnSpc>
                <a:spcPts val="2581"/>
              </a:lnSpc>
              <a:buNone/>
            </a:pPr>
            <a:r>
              <a:rPr lang="en-US" sz="2065" dirty="0">
                <a:solidFill>
                  <a:srgbClr val="DCD7E5"/>
                </a:solidFill>
                <a:latin typeface="Montserrat" pitchFamily="34" charset="0"/>
                <a:ea typeface="Montserrat" pitchFamily="34" charset="-122"/>
                <a:cs typeface="Montserrat" pitchFamily="34" charset="-120"/>
              </a:rPr>
              <a:t>Step 3: Menjalankan Test</a:t>
            </a:r>
            <a:endParaRPr lang="en-US" sz="2065" dirty="0"/>
          </a:p>
        </p:txBody>
      </p:sp>
      <p:sp>
        <p:nvSpPr>
          <p:cNvPr id="21" name="Text 17"/>
          <p:cNvSpPr/>
          <p:nvPr/>
        </p:nvSpPr>
        <p:spPr>
          <a:xfrm>
            <a:off x="5912406" y="6725007"/>
            <a:ext cx="7931468" cy="335637"/>
          </a:xfrm>
          <a:prstGeom prst="rect">
            <a:avLst/>
          </a:prstGeom>
          <a:noFill/>
          <a:ln/>
        </p:spPr>
        <p:txBody>
          <a:bodyPr wrap="none" rtlCol="0" anchor="t"/>
          <a:lstStyle/>
          <a:p>
            <a:pPr marL="0" indent="0" algn="l">
              <a:lnSpc>
                <a:spcPts val="2643"/>
              </a:lnSpc>
              <a:buNone/>
            </a:pPr>
            <a:r>
              <a:rPr lang="en-US" sz="1652" dirty="0">
                <a:solidFill>
                  <a:srgbClr val="DCD7E5"/>
                </a:solidFill>
                <a:latin typeface="Heebo" pitchFamily="34" charset="0"/>
                <a:ea typeface="Heebo" pitchFamily="34" charset="-122"/>
                <a:cs typeface="Heebo" pitchFamily="34" charset="-120"/>
              </a:rPr>
              <a:t>Menguji kode unit menggunakan framework unit test seperti Pytest atau UnitTest.</a:t>
            </a:r>
            <a:endParaRPr lang="en-US" sz="165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030129"/>
            <a:ext cx="10554414"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Contoh-contoh Langkah-langkah dalam Unit Test Python</a:t>
            </a:r>
            <a:endParaRPr lang="en-US" sz="4374" dirty="0"/>
          </a:p>
        </p:txBody>
      </p:sp>
      <p:pic>
        <p:nvPicPr>
          <p:cNvPr id="5" name="Image 1" descr="preencoded.png"/>
          <p:cNvPicPr>
            <a:picLocks noChangeAspect="1"/>
          </p:cNvPicPr>
          <p:nvPr/>
        </p:nvPicPr>
        <p:blipFill>
          <a:blip r:embed="rId4"/>
          <a:stretch>
            <a:fillRect/>
          </a:stretch>
        </p:blipFill>
        <p:spPr>
          <a:xfrm>
            <a:off x="2037993" y="2863215"/>
            <a:ext cx="3295888" cy="2036921"/>
          </a:xfrm>
          <a:prstGeom prst="rect">
            <a:avLst/>
          </a:prstGeom>
        </p:spPr>
      </p:pic>
      <p:sp>
        <p:nvSpPr>
          <p:cNvPr id="6" name="Text 2"/>
          <p:cNvSpPr/>
          <p:nvPr/>
        </p:nvSpPr>
        <p:spPr>
          <a:xfrm>
            <a:off x="2037993" y="5177790"/>
            <a:ext cx="2590800"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Pyunit Framework</a:t>
            </a:r>
            <a:endParaRPr lang="en-US" sz="2187" dirty="0"/>
          </a:p>
        </p:txBody>
      </p:sp>
      <p:sp>
        <p:nvSpPr>
          <p:cNvPr id="7" name="Text 3"/>
          <p:cNvSpPr/>
          <p:nvPr/>
        </p:nvSpPr>
        <p:spPr>
          <a:xfrm>
            <a:off x="2037993" y="5747147"/>
            <a:ext cx="3295888" cy="142160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Pada langkah pertama, import modul Pyunit framework untuk menggunakan fungsi-fungsi unit test.</a:t>
            </a:r>
            <a:endParaRPr lang="en-US" sz="1750" dirty="0"/>
          </a:p>
        </p:txBody>
      </p:sp>
      <p:pic>
        <p:nvPicPr>
          <p:cNvPr id="8" name="Image 2" descr="preencoded.png"/>
          <p:cNvPicPr>
            <a:picLocks noChangeAspect="1"/>
          </p:cNvPicPr>
          <p:nvPr/>
        </p:nvPicPr>
        <p:blipFill>
          <a:blip r:embed="rId5"/>
          <a:stretch>
            <a:fillRect/>
          </a:stretch>
        </p:blipFill>
        <p:spPr>
          <a:xfrm>
            <a:off x="5667137" y="2863215"/>
            <a:ext cx="3296007" cy="2037040"/>
          </a:xfrm>
          <a:prstGeom prst="rect">
            <a:avLst/>
          </a:prstGeom>
        </p:spPr>
      </p:pic>
      <p:sp>
        <p:nvSpPr>
          <p:cNvPr id="9" name="Text 4"/>
          <p:cNvSpPr/>
          <p:nvPr/>
        </p:nvSpPr>
        <p:spPr>
          <a:xfrm>
            <a:off x="5667137" y="5177909"/>
            <a:ext cx="2499360"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Python Decorator</a:t>
            </a:r>
            <a:endParaRPr lang="en-US" sz="2187" dirty="0"/>
          </a:p>
        </p:txBody>
      </p:sp>
      <p:sp>
        <p:nvSpPr>
          <p:cNvPr id="10" name="Text 5"/>
          <p:cNvSpPr/>
          <p:nvPr/>
        </p:nvSpPr>
        <p:spPr>
          <a:xfrm>
            <a:off x="5667137" y="5747266"/>
            <a:ext cx="3296007" cy="143684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Gunakan decorator </a:t>
            </a:r>
            <a:r>
              <a:rPr lang="en-US" sz="1750" dirty="0">
                <a:solidFill>
                  <a:srgbClr val="DCD7E5"/>
                </a:solidFill>
                <a:highlight>
                  <a:srgbClr val="240B41"/>
                </a:highlight>
                <a:latin typeface="Consolas" pitchFamily="34" charset="0"/>
                <a:ea typeface="Consolas" pitchFamily="34" charset="-122"/>
                <a:cs typeface="Consolas" pitchFamily="34" charset="-120"/>
              </a:rPr>
              <a:t>@unittest.TestCase</a:t>
            </a:r>
            <a:r>
              <a:rPr lang="en-US" sz="1750" dirty="0">
                <a:solidFill>
                  <a:srgbClr val="DCD7E5"/>
                </a:solidFill>
                <a:latin typeface="Heebo" pitchFamily="34" charset="0"/>
                <a:ea typeface="Heebo" pitchFamily="34" charset="-122"/>
                <a:cs typeface="Heebo" pitchFamily="34" charset="-120"/>
              </a:rPr>
              <a:t> untuk mengubah kelas menjadi kelas tes.</a:t>
            </a:r>
            <a:endParaRPr lang="en-US" sz="1750" dirty="0"/>
          </a:p>
        </p:txBody>
      </p:sp>
      <p:pic>
        <p:nvPicPr>
          <p:cNvPr id="11" name="Image 3" descr="preencoded.png"/>
          <p:cNvPicPr>
            <a:picLocks noChangeAspect="1"/>
          </p:cNvPicPr>
          <p:nvPr/>
        </p:nvPicPr>
        <p:blipFill>
          <a:blip r:embed="rId6"/>
          <a:stretch>
            <a:fillRect/>
          </a:stretch>
        </p:blipFill>
        <p:spPr>
          <a:xfrm>
            <a:off x="9296400" y="2863215"/>
            <a:ext cx="3296007" cy="2037040"/>
          </a:xfrm>
          <a:prstGeom prst="rect">
            <a:avLst/>
          </a:prstGeom>
        </p:spPr>
      </p:pic>
      <p:sp>
        <p:nvSpPr>
          <p:cNvPr id="12" name="Text 6"/>
          <p:cNvSpPr/>
          <p:nvPr/>
        </p:nvSpPr>
        <p:spPr>
          <a:xfrm>
            <a:off x="9296400" y="5177909"/>
            <a:ext cx="3017520"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Pernyataan Assertion</a:t>
            </a:r>
            <a:endParaRPr lang="en-US" sz="2187" dirty="0"/>
          </a:p>
        </p:txBody>
      </p:sp>
      <p:sp>
        <p:nvSpPr>
          <p:cNvPr id="13" name="Text 7"/>
          <p:cNvSpPr/>
          <p:nvPr/>
        </p:nvSpPr>
        <p:spPr>
          <a:xfrm>
            <a:off x="9296400" y="5747266"/>
            <a:ext cx="3296007" cy="1452086"/>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Gunakan pernyataan assertion seperti </a:t>
            </a:r>
            <a:r>
              <a:rPr lang="en-US" sz="1750" dirty="0">
                <a:solidFill>
                  <a:srgbClr val="DCD7E5"/>
                </a:solidFill>
                <a:highlight>
                  <a:srgbClr val="240B41"/>
                </a:highlight>
                <a:latin typeface="Consolas" pitchFamily="34" charset="0"/>
                <a:ea typeface="Consolas" pitchFamily="34" charset="-122"/>
                <a:cs typeface="Consolas" pitchFamily="34" charset="-120"/>
              </a:rPr>
              <a:t>self.assertEqual(actual, expected)</a:t>
            </a:r>
            <a:r>
              <a:rPr lang="en-US" sz="1750" dirty="0">
                <a:solidFill>
                  <a:srgbClr val="DCD7E5"/>
                </a:solidFill>
                <a:latin typeface="Heebo" pitchFamily="34" charset="0"/>
                <a:ea typeface="Heebo" pitchFamily="34" charset="-122"/>
                <a:cs typeface="Heebo" pitchFamily="34" charset="-120"/>
              </a:rPr>
              <a:t> untuk memvalidasi hasil dari unit test.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691533"/>
            <a:ext cx="510540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Pengenalan CI/CD</a:t>
            </a:r>
            <a:endParaRPr lang="en-US" sz="4374" dirty="0"/>
          </a:p>
        </p:txBody>
      </p:sp>
      <p:sp>
        <p:nvSpPr>
          <p:cNvPr id="6" name="Shape 2"/>
          <p:cNvSpPr/>
          <p:nvPr/>
        </p:nvSpPr>
        <p:spPr>
          <a:xfrm>
            <a:off x="2037993" y="4892754"/>
            <a:ext cx="499943" cy="499943"/>
          </a:xfrm>
          <a:prstGeom prst="roundRect">
            <a:avLst>
              <a:gd name="adj" fmla="val 20000"/>
            </a:avLst>
          </a:prstGeom>
          <a:solidFill>
            <a:srgbClr val="3C136D"/>
          </a:solidFill>
          <a:ln w="13811">
            <a:solidFill>
              <a:srgbClr val="481782"/>
            </a:solidFill>
            <a:prstDash val="solid"/>
          </a:ln>
        </p:spPr>
      </p:sp>
      <p:sp>
        <p:nvSpPr>
          <p:cNvPr id="7" name="Text 3"/>
          <p:cNvSpPr/>
          <p:nvPr/>
        </p:nvSpPr>
        <p:spPr>
          <a:xfrm>
            <a:off x="2226945" y="4934426"/>
            <a:ext cx="12192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2760107" y="4969073"/>
            <a:ext cx="379476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CI (Continuous Integration)</a:t>
            </a:r>
            <a:endParaRPr lang="en-US" sz="2187" dirty="0"/>
          </a:p>
        </p:txBody>
      </p:sp>
      <p:sp>
        <p:nvSpPr>
          <p:cNvPr id="9" name="Text 5"/>
          <p:cNvSpPr/>
          <p:nvPr/>
        </p:nvSpPr>
        <p:spPr>
          <a:xfrm>
            <a:off x="2760107" y="5538430"/>
            <a:ext cx="4444008"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CI adalah praktek pengembangan perangkat lunak yang mengharuskan penggabungan kode secara teratur ke dalam repositori bersama dan membangun serta menguji kode secara otomatis.</a:t>
            </a:r>
            <a:endParaRPr lang="en-US" sz="1750" dirty="0"/>
          </a:p>
        </p:txBody>
      </p:sp>
      <p:sp>
        <p:nvSpPr>
          <p:cNvPr id="10" name="Shape 6"/>
          <p:cNvSpPr/>
          <p:nvPr/>
        </p:nvSpPr>
        <p:spPr>
          <a:xfrm>
            <a:off x="7426285" y="4892754"/>
            <a:ext cx="499943" cy="499943"/>
          </a:xfrm>
          <a:prstGeom prst="roundRect">
            <a:avLst>
              <a:gd name="adj" fmla="val 20000"/>
            </a:avLst>
          </a:prstGeom>
          <a:solidFill>
            <a:srgbClr val="3C136D"/>
          </a:solidFill>
          <a:ln w="13811">
            <a:solidFill>
              <a:srgbClr val="481782"/>
            </a:solidFill>
            <a:prstDash val="solid"/>
          </a:ln>
        </p:spPr>
      </p:sp>
      <p:sp>
        <p:nvSpPr>
          <p:cNvPr id="11" name="Text 7"/>
          <p:cNvSpPr/>
          <p:nvPr/>
        </p:nvSpPr>
        <p:spPr>
          <a:xfrm>
            <a:off x="7580948" y="4934426"/>
            <a:ext cx="190500"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8148399" y="4969073"/>
            <a:ext cx="4444008"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CD (Continuous Delivery/Deployment)</a:t>
            </a:r>
            <a:endParaRPr lang="en-US" sz="2187" dirty="0"/>
          </a:p>
        </p:txBody>
      </p:sp>
      <p:sp>
        <p:nvSpPr>
          <p:cNvPr id="13" name="Text 9"/>
          <p:cNvSpPr/>
          <p:nvPr/>
        </p:nvSpPr>
        <p:spPr>
          <a:xfrm>
            <a:off x="8148399" y="5885617"/>
            <a:ext cx="4444008"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CD adalah praktek pengembangan perangkat lunak yang memastikan bahwa perubahan kode dapat dikirim ke produksi dengan cepat dan secara otomatis.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D0A2C">
              <a:alpha val="75000"/>
            </a:srgbClr>
          </a:solidFill>
          <a:ln w="10478">
            <a:solidFill>
              <a:srgbClr val="FFFFFF">
                <a:alpha val="16000"/>
              </a:srgbClr>
            </a:solidFill>
            <a:prstDash val="solid"/>
          </a:ln>
        </p:spPr>
      </p:sp>
      <p:sp>
        <p:nvSpPr>
          <p:cNvPr id="4" name="Text 1"/>
          <p:cNvSpPr/>
          <p:nvPr/>
        </p:nvSpPr>
        <p:spPr>
          <a:xfrm>
            <a:off x="3304342" y="464344"/>
            <a:ext cx="8021598" cy="1055370"/>
          </a:xfrm>
          <a:prstGeom prst="rect">
            <a:avLst/>
          </a:prstGeom>
          <a:noFill/>
          <a:ln/>
        </p:spPr>
        <p:txBody>
          <a:bodyPr wrap="square" rtlCol="0" anchor="t"/>
          <a:lstStyle/>
          <a:p>
            <a:pPr marL="0" indent="0">
              <a:lnSpc>
                <a:spcPts val="4155"/>
              </a:lnSpc>
              <a:buNone/>
            </a:pPr>
            <a:r>
              <a:rPr lang="en-US" sz="3324" dirty="0">
                <a:solidFill>
                  <a:srgbClr val="F2F0F4"/>
                </a:solidFill>
                <a:latin typeface="Montserrat" pitchFamily="34" charset="0"/>
                <a:ea typeface="Montserrat" pitchFamily="34" charset="-122"/>
                <a:cs typeface="Montserrat" pitchFamily="34" charset="-120"/>
              </a:rPr>
              <a:t>Contoh Konfigurasi CI/CD untuk Project Python</a:t>
            </a:r>
            <a:endParaRPr lang="en-US" sz="3324" dirty="0"/>
          </a:p>
        </p:txBody>
      </p:sp>
      <p:sp>
        <p:nvSpPr>
          <p:cNvPr id="5" name="Shape 2"/>
          <p:cNvSpPr/>
          <p:nvPr/>
        </p:nvSpPr>
        <p:spPr>
          <a:xfrm>
            <a:off x="3540800" y="1857375"/>
            <a:ext cx="33695" cy="5910501"/>
          </a:xfrm>
          <a:prstGeom prst="rect">
            <a:avLst/>
          </a:prstGeom>
          <a:solidFill>
            <a:srgbClr val="481782"/>
          </a:solidFill>
          <a:ln/>
        </p:spPr>
      </p:sp>
      <p:sp>
        <p:nvSpPr>
          <p:cNvPr id="6" name="Shape 3"/>
          <p:cNvSpPr/>
          <p:nvPr/>
        </p:nvSpPr>
        <p:spPr>
          <a:xfrm>
            <a:off x="3747552" y="2162354"/>
            <a:ext cx="591026" cy="33695"/>
          </a:xfrm>
          <a:prstGeom prst="rect">
            <a:avLst/>
          </a:prstGeom>
          <a:solidFill>
            <a:srgbClr val="481782"/>
          </a:solidFill>
          <a:ln/>
        </p:spPr>
      </p:sp>
      <p:sp>
        <p:nvSpPr>
          <p:cNvPr id="7" name="Shape 4"/>
          <p:cNvSpPr/>
          <p:nvPr/>
        </p:nvSpPr>
        <p:spPr>
          <a:xfrm>
            <a:off x="3367623" y="1989296"/>
            <a:ext cx="379928" cy="379928"/>
          </a:xfrm>
          <a:prstGeom prst="roundRect">
            <a:avLst>
              <a:gd name="adj" fmla="val 20002"/>
            </a:avLst>
          </a:prstGeom>
          <a:solidFill>
            <a:srgbClr val="3C136D"/>
          </a:solidFill>
          <a:ln w="10478">
            <a:solidFill>
              <a:srgbClr val="481782"/>
            </a:solidFill>
            <a:prstDash val="solid"/>
          </a:ln>
        </p:spPr>
      </p:sp>
      <p:sp>
        <p:nvSpPr>
          <p:cNvPr id="8" name="Text 5"/>
          <p:cNvSpPr/>
          <p:nvPr/>
        </p:nvSpPr>
        <p:spPr>
          <a:xfrm>
            <a:off x="3511808" y="2020848"/>
            <a:ext cx="91440" cy="316706"/>
          </a:xfrm>
          <a:prstGeom prst="rect">
            <a:avLst/>
          </a:prstGeom>
          <a:noFill/>
          <a:ln/>
        </p:spPr>
        <p:txBody>
          <a:bodyPr wrap="none" rtlCol="0" anchor="t"/>
          <a:lstStyle/>
          <a:p>
            <a:pPr marL="0" indent="0" algn="ctr">
              <a:lnSpc>
                <a:spcPts val="2493"/>
              </a:lnSpc>
              <a:buNone/>
            </a:pPr>
            <a:r>
              <a:rPr lang="en-US" sz="1995" dirty="0">
                <a:solidFill>
                  <a:srgbClr val="DCD7E5"/>
                </a:solidFill>
                <a:latin typeface="Montserrat" pitchFamily="34" charset="0"/>
                <a:ea typeface="Montserrat" pitchFamily="34" charset="-122"/>
                <a:cs typeface="Montserrat" pitchFamily="34" charset="-120"/>
              </a:rPr>
              <a:t>1</a:t>
            </a:r>
            <a:endParaRPr lang="en-US" sz="1995" dirty="0"/>
          </a:p>
        </p:txBody>
      </p:sp>
      <p:sp>
        <p:nvSpPr>
          <p:cNvPr id="9" name="Text 6"/>
          <p:cNvSpPr/>
          <p:nvPr/>
        </p:nvSpPr>
        <p:spPr>
          <a:xfrm>
            <a:off x="4486394" y="2026206"/>
            <a:ext cx="2964180" cy="263843"/>
          </a:xfrm>
          <a:prstGeom prst="rect">
            <a:avLst/>
          </a:prstGeom>
          <a:noFill/>
          <a:ln/>
        </p:spPr>
        <p:txBody>
          <a:bodyPr wrap="none" rtlCol="0" anchor="t"/>
          <a:lstStyle/>
          <a:p>
            <a:pPr marL="0" indent="0" algn="l">
              <a:lnSpc>
                <a:spcPts val="2078"/>
              </a:lnSpc>
              <a:buNone/>
            </a:pPr>
            <a:r>
              <a:rPr lang="en-US" sz="1662" dirty="0">
                <a:solidFill>
                  <a:srgbClr val="DCD7E5"/>
                </a:solidFill>
                <a:latin typeface="Montserrat" pitchFamily="34" charset="0"/>
                <a:ea typeface="Montserrat" pitchFamily="34" charset="-122"/>
                <a:cs typeface="Montserrat" pitchFamily="34" charset="-120"/>
              </a:rPr>
              <a:t>Langkah 1: Repository Setup</a:t>
            </a:r>
            <a:endParaRPr lang="en-US" sz="1662" dirty="0"/>
          </a:p>
        </p:txBody>
      </p:sp>
      <p:sp>
        <p:nvSpPr>
          <p:cNvPr id="10" name="Text 7"/>
          <p:cNvSpPr/>
          <p:nvPr/>
        </p:nvSpPr>
        <p:spPr>
          <a:xfrm>
            <a:off x="4486394" y="2458879"/>
            <a:ext cx="6839545" cy="270034"/>
          </a:xfrm>
          <a:prstGeom prst="rect">
            <a:avLst/>
          </a:prstGeom>
          <a:noFill/>
          <a:ln/>
        </p:spPr>
        <p:txBody>
          <a:bodyPr wrap="none" rtlCol="0" anchor="t"/>
          <a:lstStyle/>
          <a:p>
            <a:pPr marL="0" indent="0" algn="l">
              <a:lnSpc>
                <a:spcPts val="2128"/>
              </a:lnSpc>
              <a:buNone/>
            </a:pPr>
            <a:r>
              <a:rPr lang="en-US" sz="1330" dirty="0">
                <a:solidFill>
                  <a:srgbClr val="DCD7E5"/>
                </a:solidFill>
                <a:latin typeface="Heebo" pitchFamily="34" charset="0"/>
                <a:ea typeface="Heebo" pitchFamily="34" charset="-122"/>
                <a:cs typeface="Heebo" pitchFamily="34" charset="-120"/>
              </a:rPr>
              <a:t>Setup repositori untuk menyimpan kode dan mengatur akses untuk pengembang tim.</a:t>
            </a:r>
            <a:endParaRPr lang="en-US" sz="1330" dirty="0"/>
          </a:p>
        </p:txBody>
      </p:sp>
      <p:sp>
        <p:nvSpPr>
          <p:cNvPr id="11" name="Shape 8"/>
          <p:cNvSpPr/>
          <p:nvPr/>
        </p:nvSpPr>
        <p:spPr>
          <a:xfrm>
            <a:off x="3747552" y="3682186"/>
            <a:ext cx="591026" cy="33695"/>
          </a:xfrm>
          <a:prstGeom prst="rect">
            <a:avLst/>
          </a:prstGeom>
          <a:solidFill>
            <a:srgbClr val="481782"/>
          </a:solidFill>
          <a:ln/>
        </p:spPr>
      </p:sp>
      <p:sp>
        <p:nvSpPr>
          <p:cNvPr id="12" name="Shape 9"/>
          <p:cNvSpPr/>
          <p:nvPr/>
        </p:nvSpPr>
        <p:spPr>
          <a:xfrm>
            <a:off x="3367623" y="3509129"/>
            <a:ext cx="379928" cy="379928"/>
          </a:xfrm>
          <a:prstGeom prst="roundRect">
            <a:avLst>
              <a:gd name="adj" fmla="val 20002"/>
            </a:avLst>
          </a:prstGeom>
          <a:solidFill>
            <a:srgbClr val="3C136D"/>
          </a:solidFill>
          <a:ln w="10478">
            <a:solidFill>
              <a:srgbClr val="481782"/>
            </a:solidFill>
            <a:prstDash val="solid"/>
          </a:ln>
        </p:spPr>
      </p:sp>
      <p:sp>
        <p:nvSpPr>
          <p:cNvPr id="13" name="Text 10"/>
          <p:cNvSpPr/>
          <p:nvPr/>
        </p:nvSpPr>
        <p:spPr>
          <a:xfrm>
            <a:off x="3485138" y="3540681"/>
            <a:ext cx="144780" cy="316706"/>
          </a:xfrm>
          <a:prstGeom prst="rect">
            <a:avLst/>
          </a:prstGeom>
          <a:noFill/>
          <a:ln/>
        </p:spPr>
        <p:txBody>
          <a:bodyPr wrap="none" rtlCol="0" anchor="t"/>
          <a:lstStyle/>
          <a:p>
            <a:pPr marL="0" indent="0" algn="ctr">
              <a:lnSpc>
                <a:spcPts val="2493"/>
              </a:lnSpc>
              <a:buNone/>
            </a:pPr>
            <a:r>
              <a:rPr lang="en-US" sz="1995" dirty="0">
                <a:solidFill>
                  <a:srgbClr val="DCD7E5"/>
                </a:solidFill>
                <a:latin typeface="Montserrat" pitchFamily="34" charset="0"/>
                <a:ea typeface="Montserrat" pitchFamily="34" charset="-122"/>
                <a:cs typeface="Montserrat" pitchFamily="34" charset="-120"/>
              </a:rPr>
              <a:t>2</a:t>
            </a:r>
            <a:endParaRPr lang="en-US" sz="1995" dirty="0"/>
          </a:p>
        </p:txBody>
      </p:sp>
      <p:sp>
        <p:nvSpPr>
          <p:cNvPr id="14" name="Text 11"/>
          <p:cNvSpPr/>
          <p:nvPr/>
        </p:nvSpPr>
        <p:spPr>
          <a:xfrm>
            <a:off x="4486394" y="3546038"/>
            <a:ext cx="2659380" cy="263843"/>
          </a:xfrm>
          <a:prstGeom prst="rect">
            <a:avLst/>
          </a:prstGeom>
          <a:noFill/>
          <a:ln/>
        </p:spPr>
        <p:txBody>
          <a:bodyPr wrap="none" rtlCol="0" anchor="t"/>
          <a:lstStyle/>
          <a:p>
            <a:pPr marL="0" indent="0" algn="l">
              <a:lnSpc>
                <a:spcPts val="2078"/>
              </a:lnSpc>
              <a:buNone/>
            </a:pPr>
            <a:r>
              <a:rPr lang="en-US" sz="1662" dirty="0">
                <a:solidFill>
                  <a:srgbClr val="DCD7E5"/>
                </a:solidFill>
                <a:latin typeface="Montserrat" pitchFamily="34" charset="0"/>
                <a:ea typeface="Montserrat" pitchFamily="34" charset="-122"/>
                <a:cs typeface="Montserrat" pitchFamily="34" charset="-120"/>
              </a:rPr>
              <a:t>Langkah 2: CI Konfigurasi</a:t>
            </a:r>
            <a:endParaRPr lang="en-US" sz="1662" dirty="0"/>
          </a:p>
        </p:txBody>
      </p:sp>
      <p:sp>
        <p:nvSpPr>
          <p:cNvPr id="15" name="Text 12"/>
          <p:cNvSpPr/>
          <p:nvPr/>
        </p:nvSpPr>
        <p:spPr>
          <a:xfrm>
            <a:off x="4486394" y="3978712"/>
            <a:ext cx="6839545" cy="540068"/>
          </a:xfrm>
          <a:prstGeom prst="rect">
            <a:avLst/>
          </a:prstGeom>
          <a:noFill/>
          <a:ln/>
        </p:spPr>
        <p:txBody>
          <a:bodyPr wrap="square" rtlCol="0" anchor="t"/>
          <a:lstStyle/>
          <a:p>
            <a:pPr marL="0" indent="0" algn="l">
              <a:lnSpc>
                <a:spcPts val="2128"/>
              </a:lnSpc>
              <a:buNone/>
            </a:pPr>
            <a:r>
              <a:rPr lang="en-US" sz="1330" dirty="0">
                <a:solidFill>
                  <a:srgbClr val="DCD7E5"/>
                </a:solidFill>
                <a:latin typeface="Heebo" pitchFamily="34" charset="0"/>
                <a:ea typeface="Heebo" pitchFamily="34" charset="-122"/>
                <a:cs typeface="Heebo" pitchFamily="34" charset="-120"/>
              </a:rPr>
              <a:t>Konfigurasi alat CI seperti Jenkins untuk menjalankan tes unit secara otomatis setiap kali ada perubahan kode.</a:t>
            </a:r>
            <a:endParaRPr lang="en-US" sz="1330" dirty="0"/>
          </a:p>
        </p:txBody>
      </p:sp>
      <p:sp>
        <p:nvSpPr>
          <p:cNvPr id="16" name="Shape 13"/>
          <p:cNvSpPr/>
          <p:nvPr/>
        </p:nvSpPr>
        <p:spPr>
          <a:xfrm>
            <a:off x="3747552" y="5202019"/>
            <a:ext cx="591026" cy="33695"/>
          </a:xfrm>
          <a:prstGeom prst="rect">
            <a:avLst/>
          </a:prstGeom>
          <a:solidFill>
            <a:srgbClr val="481782"/>
          </a:solidFill>
          <a:ln/>
        </p:spPr>
      </p:sp>
      <p:sp>
        <p:nvSpPr>
          <p:cNvPr id="17" name="Shape 14"/>
          <p:cNvSpPr/>
          <p:nvPr/>
        </p:nvSpPr>
        <p:spPr>
          <a:xfrm>
            <a:off x="3367623" y="5028962"/>
            <a:ext cx="379928" cy="379928"/>
          </a:xfrm>
          <a:prstGeom prst="roundRect">
            <a:avLst>
              <a:gd name="adj" fmla="val 20002"/>
            </a:avLst>
          </a:prstGeom>
          <a:solidFill>
            <a:srgbClr val="3C136D"/>
          </a:solidFill>
          <a:ln w="10478">
            <a:solidFill>
              <a:srgbClr val="481782"/>
            </a:solidFill>
            <a:prstDash val="solid"/>
          </a:ln>
        </p:spPr>
      </p:sp>
      <p:sp>
        <p:nvSpPr>
          <p:cNvPr id="18" name="Text 15"/>
          <p:cNvSpPr/>
          <p:nvPr/>
        </p:nvSpPr>
        <p:spPr>
          <a:xfrm>
            <a:off x="3485138" y="5060513"/>
            <a:ext cx="144780" cy="316706"/>
          </a:xfrm>
          <a:prstGeom prst="rect">
            <a:avLst/>
          </a:prstGeom>
          <a:noFill/>
          <a:ln/>
        </p:spPr>
        <p:txBody>
          <a:bodyPr wrap="none" rtlCol="0" anchor="t"/>
          <a:lstStyle/>
          <a:p>
            <a:pPr marL="0" indent="0" algn="ctr">
              <a:lnSpc>
                <a:spcPts val="2493"/>
              </a:lnSpc>
              <a:buNone/>
            </a:pPr>
            <a:r>
              <a:rPr lang="en-US" sz="1995" dirty="0">
                <a:solidFill>
                  <a:srgbClr val="DCD7E5"/>
                </a:solidFill>
                <a:latin typeface="Montserrat" pitchFamily="34" charset="0"/>
                <a:ea typeface="Montserrat" pitchFamily="34" charset="-122"/>
                <a:cs typeface="Montserrat" pitchFamily="34" charset="-120"/>
              </a:rPr>
              <a:t>3</a:t>
            </a:r>
            <a:endParaRPr lang="en-US" sz="1995" dirty="0"/>
          </a:p>
        </p:txBody>
      </p:sp>
      <p:sp>
        <p:nvSpPr>
          <p:cNvPr id="19" name="Text 16"/>
          <p:cNvSpPr/>
          <p:nvPr/>
        </p:nvSpPr>
        <p:spPr>
          <a:xfrm>
            <a:off x="4486394" y="5065871"/>
            <a:ext cx="2773680" cy="263843"/>
          </a:xfrm>
          <a:prstGeom prst="rect">
            <a:avLst/>
          </a:prstGeom>
          <a:noFill/>
          <a:ln/>
        </p:spPr>
        <p:txBody>
          <a:bodyPr wrap="none" rtlCol="0" anchor="t"/>
          <a:lstStyle/>
          <a:p>
            <a:pPr marL="0" indent="0" algn="l">
              <a:lnSpc>
                <a:spcPts val="2078"/>
              </a:lnSpc>
              <a:buNone/>
            </a:pPr>
            <a:r>
              <a:rPr lang="en-US" sz="1662" dirty="0">
                <a:solidFill>
                  <a:srgbClr val="DCD7E5"/>
                </a:solidFill>
                <a:latin typeface="Montserrat" pitchFamily="34" charset="0"/>
                <a:ea typeface="Montserrat" pitchFamily="34" charset="-122"/>
                <a:cs typeface="Montserrat" pitchFamily="34" charset="-120"/>
              </a:rPr>
              <a:t>Langkah 3: CD Konfigurasi</a:t>
            </a:r>
            <a:endParaRPr lang="en-US" sz="1662" dirty="0"/>
          </a:p>
        </p:txBody>
      </p:sp>
      <p:sp>
        <p:nvSpPr>
          <p:cNvPr id="20" name="Text 17"/>
          <p:cNvSpPr/>
          <p:nvPr/>
        </p:nvSpPr>
        <p:spPr>
          <a:xfrm>
            <a:off x="4486394" y="5498544"/>
            <a:ext cx="6839545" cy="540068"/>
          </a:xfrm>
          <a:prstGeom prst="rect">
            <a:avLst/>
          </a:prstGeom>
          <a:noFill/>
          <a:ln/>
        </p:spPr>
        <p:txBody>
          <a:bodyPr wrap="square" rtlCol="0" anchor="t"/>
          <a:lstStyle/>
          <a:p>
            <a:pPr marL="0" indent="0" algn="l">
              <a:lnSpc>
                <a:spcPts val="2128"/>
              </a:lnSpc>
              <a:buNone/>
            </a:pPr>
            <a:r>
              <a:rPr lang="en-US" sz="1330" dirty="0">
                <a:solidFill>
                  <a:srgbClr val="DCD7E5"/>
                </a:solidFill>
                <a:latin typeface="Heebo" pitchFamily="34" charset="0"/>
                <a:ea typeface="Heebo" pitchFamily="34" charset="-122"/>
                <a:cs typeface="Heebo" pitchFamily="34" charset="-120"/>
              </a:rPr>
              <a:t>Konfigurasi alat CD seperti Docker dan Kubernetes untuk mengirim perubahan kode ke produksi dengan cepat dan aman.</a:t>
            </a:r>
            <a:endParaRPr lang="en-US" sz="1330" dirty="0"/>
          </a:p>
        </p:txBody>
      </p:sp>
      <p:sp>
        <p:nvSpPr>
          <p:cNvPr id="21" name="Shape 18"/>
          <p:cNvSpPr/>
          <p:nvPr/>
        </p:nvSpPr>
        <p:spPr>
          <a:xfrm>
            <a:off x="3747552" y="6721852"/>
            <a:ext cx="591026" cy="33695"/>
          </a:xfrm>
          <a:prstGeom prst="rect">
            <a:avLst/>
          </a:prstGeom>
          <a:solidFill>
            <a:srgbClr val="481782"/>
          </a:solidFill>
          <a:ln/>
        </p:spPr>
      </p:sp>
      <p:sp>
        <p:nvSpPr>
          <p:cNvPr id="22" name="Shape 19"/>
          <p:cNvSpPr/>
          <p:nvPr/>
        </p:nvSpPr>
        <p:spPr>
          <a:xfrm>
            <a:off x="3367623" y="6548795"/>
            <a:ext cx="379928" cy="379928"/>
          </a:xfrm>
          <a:prstGeom prst="roundRect">
            <a:avLst>
              <a:gd name="adj" fmla="val 20002"/>
            </a:avLst>
          </a:prstGeom>
          <a:solidFill>
            <a:srgbClr val="3C136D"/>
          </a:solidFill>
          <a:ln w="10478">
            <a:solidFill>
              <a:srgbClr val="481782"/>
            </a:solidFill>
            <a:prstDash val="solid"/>
          </a:ln>
        </p:spPr>
      </p:sp>
      <p:sp>
        <p:nvSpPr>
          <p:cNvPr id="23" name="Text 20"/>
          <p:cNvSpPr/>
          <p:nvPr/>
        </p:nvSpPr>
        <p:spPr>
          <a:xfrm>
            <a:off x="3473708" y="6580346"/>
            <a:ext cx="167640" cy="316706"/>
          </a:xfrm>
          <a:prstGeom prst="rect">
            <a:avLst/>
          </a:prstGeom>
          <a:noFill/>
          <a:ln/>
        </p:spPr>
        <p:txBody>
          <a:bodyPr wrap="none" rtlCol="0" anchor="t"/>
          <a:lstStyle/>
          <a:p>
            <a:pPr marL="0" indent="0" algn="ctr">
              <a:lnSpc>
                <a:spcPts val="2493"/>
              </a:lnSpc>
              <a:buNone/>
            </a:pPr>
            <a:r>
              <a:rPr lang="en-US" sz="1995" dirty="0">
                <a:solidFill>
                  <a:srgbClr val="DCD7E5"/>
                </a:solidFill>
                <a:latin typeface="Montserrat" pitchFamily="34" charset="0"/>
                <a:ea typeface="Montserrat" pitchFamily="34" charset="-122"/>
                <a:cs typeface="Montserrat" pitchFamily="34" charset="-120"/>
              </a:rPr>
              <a:t>4</a:t>
            </a:r>
            <a:endParaRPr lang="en-US" sz="1995" dirty="0"/>
          </a:p>
        </p:txBody>
      </p:sp>
      <p:sp>
        <p:nvSpPr>
          <p:cNvPr id="24" name="Text 21"/>
          <p:cNvSpPr/>
          <p:nvPr/>
        </p:nvSpPr>
        <p:spPr>
          <a:xfrm>
            <a:off x="4486394" y="6585704"/>
            <a:ext cx="2377440" cy="263843"/>
          </a:xfrm>
          <a:prstGeom prst="rect">
            <a:avLst/>
          </a:prstGeom>
          <a:noFill/>
          <a:ln/>
        </p:spPr>
        <p:txBody>
          <a:bodyPr wrap="none" rtlCol="0" anchor="t"/>
          <a:lstStyle/>
          <a:p>
            <a:pPr marL="0" indent="0" algn="l">
              <a:lnSpc>
                <a:spcPts val="2078"/>
              </a:lnSpc>
              <a:buNone/>
            </a:pPr>
            <a:r>
              <a:rPr lang="en-US" sz="1662" dirty="0">
                <a:solidFill>
                  <a:srgbClr val="DCD7E5"/>
                </a:solidFill>
                <a:latin typeface="Montserrat" pitchFamily="34" charset="0"/>
                <a:ea typeface="Montserrat" pitchFamily="34" charset="-122"/>
                <a:cs typeface="Montserrat" pitchFamily="34" charset="-120"/>
              </a:rPr>
              <a:t>Langkah 4: Monitoring</a:t>
            </a:r>
            <a:endParaRPr lang="en-US" sz="1662" dirty="0"/>
          </a:p>
        </p:txBody>
      </p:sp>
      <p:sp>
        <p:nvSpPr>
          <p:cNvPr id="25" name="Text 22"/>
          <p:cNvSpPr/>
          <p:nvPr/>
        </p:nvSpPr>
        <p:spPr>
          <a:xfrm>
            <a:off x="4486394" y="7018377"/>
            <a:ext cx="6839545" cy="540068"/>
          </a:xfrm>
          <a:prstGeom prst="rect">
            <a:avLst/>
          </a:prstGeom>
          <a:noFill/>
          <a:ln/>
        </p:spPr>
        <p:txBody>
          <a:bodyPr wrap="square" rtlCol="0" anchor="t"/>
          <a:lstStyle/>
          <a:p>
            <a:pPr marL="0" indent="0" algn="l">
              <a:lnSpc>
                <a:spcPts val="2128"/>
              </a:lnSpc>
              <a:buNone/>
            </a:pPr>
            <a:r>
              <a:rPr lang="en-US" sz="1330" dirty="0">
                <a:solidFill>
                  <a:srgbClr val="DCD7E5"/>
                </a:solidFill>
                <a:latin typeface="Heebo" pitchFamily="34" charset="0"/>
                <a:ea typeface="Heebo" pitchFamily="34" charset="-122"/>
                <a:cs typeface="Heebo" pitchFamily="34" charset="-120"/>
              </a:rPr>
              <a:t>Pasang mekanisme monitoring untuk memantau kualitas dan performa aplikasi yang telah dideploy.</a:t>
            </a:r>
            <a:endParaRPr lang="en-US" sz="13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750570"/>
            <a:ext cx="813054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Referensi dan Sumber Materi</a:t>
            </a:r>
            <a:endParaRPr lang="en-US" sz="4374" dirty="0"/>
          </a:p>
        </p:txBody>
      </p:sp>
      <p:sp>
        <p:nvSpPr>
          <p:cNvPr id="6" name="Shape 2"/>
          <p:cNvSpPr/>
          <p:nvPr/>
        </p:nvSpPr>
        <p:spPr>
          <a:xfrm>
            <a:off x="4490799" y="1778198"/>
            <a:ext cx="9306401" cy="1752124"/>
          </a:xfrm>
          <a:prstGeom prst="roundRect">
            <a:avLst>
              <a:gd name="adj" fmla="val 5707"/>
            </a:avLst>
          </a:prstGeom>
          <a:solidFill>
            <a:srgbClr val="3C136D"/>
          </a:solidFill>
          <a:ln w="13811">
            <a:solidFill>
              <a:srgbClr val="481782"/>
            </a:solidFill>
            <a:prstDash val="solid"/>
          </a:ln>
        </p:spPr>
      </p:sp>
      <p:sp>
        <p:nvSpPr>
          <p:cNvPr id="7" name="Text 3"/>
          <p:cNvSpPr/>
          <p:nvPr/>
        </p:nvSpPr>
        <p:spPr>
          <a:xfrm>
            <a:off x="4726781" y="2014180"/>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Artikel</a:t>
            </a:r>
            <a:endParaRPr lang="en-US" sz="2187" dirty="0"/>
          </a:p>
        </p:txBody>
      </p:sp>
      <p:sp>
        <p:nvSpPr>
          <p:cNvPr id="8" name="Text 4"/>
          <p:cNvSpPr/>
          <p:nvPr/>
        </p:nvSpPr>
        <p:spPr>
          <a:xfrm>
            <a:off x="4726781" y="2583537"/>
            <a:ext cx="883443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1. "Introduction to Whitebox Testing" oleh John Doe
2. "Unit Testing in Python" oleh Jane Smith</a:t>
            </a:r>
            <a:endParaRPr lang="en-US" sz="1750" dirty="0"/>
          </a:p>
        </p:txBody>
      </p:sp>
      <p:sp>
        <p:nvSpPr>
          <p:cNvPr id="9" name="Shape 5"/>
          <p:cNvSpPr/>
          <p:nvPr/>
        </p:nvSpPr>
        <p:spPr>
          <a:xfrm>
            <a:off x="4490799" y="3752493"/>
            <a:ext cx="9306401" cy="1752124"/>
          </a:xfrm>
          <a:prstGeom prst="roundRect">
            <a:avLst>
              <a:gd name="adj" fmla="val 5707"/>
            </a:avLst>
          </a:prstGeom>
          <a:solidFill>
            <a:srgbClr val="3C136D"/>
          </a:solidFill>
          <a:ln w="13811">
            <a:solidFill>
              <a:srgbClr val="481782"/>
            </a:solidFill>
            <a:prstDash val="solid"/>
          </a:ln>
        </p:spPr>
      </p:sp>
      <p:sp>
        <p:nvSpPr>
          <p:cNvPr id="10" name="Text 6"/>
          <p:cNvSpPr/>
          <p:nvPr/>
        </p:nvSpPr>
        <p:spPr>
          <a:xfrm>
            <a:off x="4726781" y="3988475"/>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Video</a:t>
            </a:r>
            <a:endParaRPr lang="en-US" sz="2187" dirty="0"/>
          </a:p>
        </p:txBody>
      </p:sp>
      <p:sp>
        <p:nvSpPr>
          <p:cNvPr id="11" name="Text 7"/>
          <p:cNvSpPr/>
          <p:nvPr/>
        </p:nvSpPr>
        <p:spPr>
          <a:xfrm>
            <a:off x="4726781" y="4557832"/>
            <a:ext cx="883443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1. "Python Testing with Pytest" oleh John Smith
2. "CI/CD Pipeline using Jenkins" oleh Jane Doe</a:t>
            </a:r>
            <a:endParaRPr lang="en-US" sz="1750" dirty="0"/>
          </a:p>
        </p:txBody>
      </p:sp>
      <p:sp>
        <p:nvSpPr>
          <p:cNvPr id="12" name="Shape 8"/>
          <p:cNvSpPr/>
          <p:nvPr/>
        </p:nvSpPr>
        <p:spPr>
          <a:xfrm>
            <a:off x="4490799" y="5726787"/>
            <a:ext cx="9306401" cy="1752124"/>
          </a:xfrm>
          <a:prstGeom prst="roundRect">
            <a:avLst>
              <a:gd name="adj" fmla="val 5707"/>
            </a:avLst>
          </a:prstGeom>
          <a:solidFill>
            <a:srgbClr val="3C136D"/>
          </a:solidFill>
          <a:ln w="13811">
            <a:solidFill>
              <a:srgbClr val="481782"/>
            </a:solidFill>
            <a:prstDash val="solid"/>
          </a:ln>
        </p:spPr>
      </p:sp>
      <p:sp>
        <p:nvSpPr>
          <p:cNvPr id="13" name="Text 9"/>
          <p:cNvSpPr/>
          <p:nvPr/>
        </p:nvSpPr>
        <p:spPr>
          <a:xfrm>
            <a:off x="4726781" y="5962769"/>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Buku</a:t>
            </a:r>
            <a:endParaRPr lang="en-US" sz="2187" dirty="0"/>
          </a:p>
        </p:txBody>
      </p:sp>
      <p:sp>
        <p:nvSpPr>
          <p:cNvPr id="14" name="Text 10"/>
          <p:cNvSpPr/>
          <p:nvPr/>
        </p:nvSpPr>
        <p:spPr>
          <a:xfrm>
            <a:off x="4726781" y="6532126"/>
            <a:ext cx="883443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1. "Software Testing Fundamentals" oleh David Johnson
2. "Practical CI/CD for Developers" oleh Sarah Thompson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520</Words>
  <Application>Microsoft Office PowerPoint</Application>
  <PresentationFormat>Custom</PresentationFormat>
  <Paragraphs>73</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Consolas</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ANDINI GUSTIANI</cp:lastModifiedBy>
  <cp:revision>3</cp:revision>
  <dcterms:created xsi:type="dcterms:W3CDTF">2023-11-04T07:59:37Z</dcterms:created>
  <dcterms:modified xsi:type="dcterms:W3CDTF">2023-11-04T13:01:45Z</dcterms:modified>
</cp:coreProperties>
</file>